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84" r:id="rId4"/>
    <p:sldId id="282" r:id="rId5"/>
    <p:sldId id="285" r:id="rId6"/>
    <p:sldId id="293" r:id="rId7"/>
    <p:sldId id="283" r:id="rId8"/>
    <p:sldId id="288" r:id="rId9"/>
    <p:sldId id="289" r:id="rId10"/>
    <p:sldId id="290" r:id="rId11"/>
    <p:sldId id="291" r:id="rId12"/>
    <p:sldId id="292" r:id="rId13"/>
    <p:sldId id="294" r:id="rId14"/>
    <p:sldId id="271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31BD7B4-0FE4-42D4-9113-FACFF189029F}">
  <a:tblStyle styleId="{831BD7B4-0FE4-42D4-9113-FACFF189029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16"/>
    <p:restoredTop sz="96115"/>
  </p:normalViewPr>
  <p:slideViewPr>
    <p:cSldViewPr snapToGrid="0" snapToObjects="1">
      <p:cViewPr>
        <p:scale>
          <a:sx n="109" d="100"/>
          <a:sy n="109" d="100"/>
        </p:scale>
        <p:origin x="88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47756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53934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73747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6203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10c6a4eab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4" name="Google Shape;374;g110c6a4eab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650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05648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5620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97213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70453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16987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230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hyperlink" Target="https://t.me/picodataru" TargetMode="External"/><Relationship Id="rId5" Type="http://schemas.openxmlformats.org/officeDocument/2006/relationships/hyperlink" Target="mailto:i.kuznetsov@picodata.io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hyperlink" Target="https://github.com/tarantool/frontend-cor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hyperlink" Target="https://github.com/kuznetsovin/tarantool-modulekit/tree/cartridge-uikit" TargetMode="External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7141" y="3782497"/>
            <a:ext cx="2289707" cy="188800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8498354" y="735572"/>
            <a:ext cx="2809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ru-RU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WWW.PICODATA.IO</a:t>
            </a:r>
            <a:endParaRPr sz="17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053752" y="2191898"/>
            <a:ext cx="6034996" cy="1323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700" b="0" i="0" u="none" strike="noStrike" cap="none" dirty="0" smtClea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Создание </a:t>
            </a:r>
            <a:r>
              <a:rPr lang="en-US" sz="3700" b="0" i="0" u="none" strike="noStrike" cap="none" dirty="0" smtClea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UI </a:t>
            </a:r>
            <a:r>
              <a:rPr lang="ru-RU" sz="3700" b="0" i="0" u="none" strike="noStrike" cap="none" dirty="0" smtClea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модуля для </a:t>
            </a:r>
            <a:r>
              <a:rPr lang="en-US" sz="3700" b="0" i="0" u="none" strike="noStrike" cap="none" dirty="0" smtClea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Tarantool Cartridge</a:t>
            </a:r>
            <a:endParaRPr sz="37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Результат сборки 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JS </a:t>
            </a: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части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r>
              <a:rPr lang="ru-RU" dirty="0" smtClean="0"/>
              <a:t>10</a:t>
            </a:r>
            <a:endParaRPr dirty="0"/>
          </a:p>
        </p:txBody>
      </p:sp>
      <p:sp>
        <p:nvSpPr>
          <p:cNvPr id="17" name="TextBox 16"/>
          <p:cNvSpPr txBox="1"/>
          <p:nvPr/>
        </p:nvSpPr>
        <p:spPr>
          <a:xfrm>
            <a:off x="3539050" y="1415966"/>
            <a:ext cx="511390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F51B5"/>
                </a:solidFill>
              </a:rPr>
              <a:t>local</a:t>
            </a:r>
            <a:r>
              <a:rPr lang="en-US" dirty="0"/>
              <a:t> data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main.91f1fa1a.js"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 err="1">
                <a:solidFill>
                  <a:srgbClr val="388E3C"/>
                </a:solidFill>
              </a:rPr>
              <a:t>is_entry</a:t>
            </a:r>
            <a:r>
              <a:rPr lang="en-US" dirty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F51B5"/>
                </a:solidFill>
              </a:rPr>
              <a:t>true</a:t>
            </a:r>
            <a:r>
              <a:rPr lang="en-US" dirty="0">
                <a:solidFill>
                  <a:srgbClr val="37474F"/>
                </a:solidFill>
              </a:rPr>
              <a:t>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body"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88E3C"/>
                </a:solidFill>
              </a:rPr>
              <a:t>"&lt;</a:t>
            </a:r>
            <a:r>
              <a:rPr lang="en-US" dirty="0" err="1">
                <a:solidFill>
                  <a:srgbClr val="388E3C"/>
                </a:solidFill>
              </a:rPr>
              <a:t>js</a:t>
            </a:r>
            <a:r>
              <a:rPr lang="en-US" dirty="0">
                <a:solidFill>
                  <a:srgbClr val="388E3C"/>
                </a:solidFill>
              </a:rPr>
              <a:t> </a:t>
            </a:r>
            <a:r>
              <a:rPr lang="en-US" dirty="0" err="1">
                <a:solidFill>
                  <a:srgbClr val="388E3C"/>
                </a:solidFill>
              </a:rPr>
              <a:t>код</a:t>
            </a:r>
            <a:r>
              <a:rPr lang="en-US" dirty="0">
                <a:solidFill>
                  <a:srgbClr val="388E3C"/>
                </a:solidFill>
              </a:rPr>
              <a:t> </a:t>
            </a:r>
            <a:r>
              <a:rPr lang="en-US" dirty="0" err="1">
                <a:solidFill>
                  <a:srgbClr val="388E3C"/>
                </a:solidFill>
              </a:rPr>
              <a:t>модуля</a:t>
            </a:r>
            <a:r>
              <a:rPr lang="en-US" dirty="0">
                <a:solidFill>
                  <a:srgbClr val="388E3C"/>
                </a:solidFill>
              </a:rPr>
              <a:t> </a:t>
            </a:r>
            <a:r>
              <a:rPr lang="en-US" dirty="0" err="1">
                <a:solidFill>
                  <a:srgbClr val="388E3C"/>
                </a:solidFill>
              </a:rPr>
              <a:t>из</a:t>
            </a:r>
            <a:r>
              <a:rPr lang="en-US" dirty="0">
                <a:solidFill>
                  <a:srgbClr val="388E3C"/>
                </a:solidFill>
              </a:rPr>
              <a:t> </a:t>
            </a:r>
            <a:r>
              <a:rPr lang="en-US" dirty="0" err="1">
                <a:solidFill>
                  <a:srgbClr val="388E3C"/>
                </a:solidFill>
              </a:rPr>
              <a:t>файла</a:t>
            </a:r>
            <a:r>
              <a:rPr lang="en-US" dirty="0">
                <a:solidFill>
                  <a:srgbClr val="388E3C"/>
                </a:solidFill>
              </a:rPr>
              <a:t> main.91f1fa1a.js&gt;"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mime"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88E3C"/>
                </a:solidFill>
              </a:rPr>
              <a:t>"application/</a:t>
            </a:r>
            <a:r>
              <a:rPr lang="en-US" dirty="0" err="1">
                <a:solidFill>
                  <a:srgbClr val="388E3C"/>
                </a:solidFill>
              </a:rPr>
              <a:t>javascript</a:t>
            </a:r>
            <a:r>
              <a:rPr lang="en-US" dirty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7474F"/>
                </a:solidFill>
              </a:rPr>
              <a:t>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mode"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88E3C"/>
                </a:solidFill>
              </a:rPr>
              <a:t>"plain"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solidFill>
                  <a:srgbClr val="37474F"/>
                </a:solidFill>
              </a:rPr>
              <a:t>    }</a:t>
            </a:r>
            <a:r>
              <a:rPr lang="en-US" dirty="0" smtClean="0"/>
              <a:t> </a:t>
            </a:r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main.b6df4f0a.js.map"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 err="1">
                <a:solidFill>
                  <a:srgbClr val="388E3C"/>
                </a:solidFill>
              </a:rPr>
              <a:t>is_entry</a:t>
            </a:r>
            <a:r>
              <a:rPr lang="en-US" dirty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F51B5"/>
                </a:solidFill>
              </a:rPr>
              <a:t>false</a:t>
            </a:r>
            <a:r>
              <a:rPr lang="en-US" dirty="0">
                <a:solidFill>
                  <a:srgbClr val="37474F"/>
                </a:solidFill>
              </a:rPr>
              <a:t>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body"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88E3C"/>
                </a:solidFill>
              </a:rPr>
              <a:t>"&lt;</a:t>
            </a:r>
            <a:r>
              <a:rPr lang="en-US" dirty="0" err="1">
                <a:solidFill>
                  <a:srgbClr val="388E3C"/>
                </a:solidFill>
              </a:rPr>
              <a:t>js</a:t>
            </a:r>
            <a:r>
              <a:rPr lang="en-US" dirty="0">
                <a:solidFill>
                  <a:srgbClr val="388E3C"/>
                </a:solidFill>
              </a:rPr>
              <a:t> </a:t>
            </a:r>
            <a:r>
              <a:rPr lang="en-US" dirty="0" err="1">
                <a:solidFill>
                  <a:srgbClr val="388E3C"/>
                </a:solidFill>
              </a:rPr>
              <a:t>код</a:t>
            </a:r>
            <a:r>
              <a:rPr lang="en-US" dirty="0">
                <a:solidFill>
                  <a:srgbClr val="388E3C"/>
                </a:solidFill>
              </a:rPr>
              <a:t> </a:t>
            </a:r>
            <a:r>
              <a:rPr lang="en-US" dirty="0" err="1">
                <a:solidFill>
                  <a:srgbClr val="388E3C"/>
                </a:solidFill>
              </a:rPr>
              <a:t>файла</a:t>
            </a:r>
            <a:r>
              <a:rPr lang="en-US" dirty="0">
                <a:solidFill>
                  <a:srgbClr val="388E3C"/>
                </a:solidFill>
              </a:rPr>
              <a:t> main.b6df4f0a.js.map&gt;"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mime"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88E3C"/>
                </a:solidFill>
              </a:rPr>
              <a:t>"application/</a:t>
            </a:r>
            <a:r>
              <a:rPr lang="en-US" dirty="0" err="1">
                <a:solidFill>
                  <a:srgbClr val="388E3C"/>
                </a:solidFill>
              </a:rPr>
              <a:t>javascript</a:t>
            </a:r>
            <a:r>
              <a:rPr lang="en-US" dirty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7474F"/>
                </a:solidFill>
              </a:rPr>
              <a:t>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    [</a:t>
            </a:r>
            <a:r>
              <a:rPr lang="en-US" dirty="0" smtClean="0">
                <a:solidFill>
                  <a:srgbClr val="388E3C"/>
                </a:solidFill>
              </a:rPr>
              <a:t>"</a:t>
            </a:r>
            <a:r>
              <a:rPr lang="en-US" dirty="0">
                <a:solidFill>
                  <a:srgbClr val="388E3C"/>
                </a:solidFill>
              </a:rPr>
              <a:t>mode"</a:t>
            </a:r>
            <a:r>
              <a:rPr lang="en-US" dirty="0">
                <a:solidFill>
                  <a:srgbClr val="37474F"/>
                </a:solidFill>
              </a:rPr>
              <a:t>]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88E3C"/>
                </a:solidFill>
              </a:rPr>
              <a:t>"plain"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},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37474F"/>
                </a:solidFill>
              </a:rPr>
              <a:t>}</a:t>
            </a:r>
            <a:r>
              <a:rPr lang="en-US" dirty="0" smtClean="0"/>
              <a:t> </a:t>
            </a:r>
          </a:p>
          <a:p>
            <a:endParaRPr lang="en-US" dirty="0">
              <a:solidFill>
                <a:srgbClr val="3F51B5"/>
              </a:solidFill>
            </a:endParaRPr>
          </a:p>
          <a:p>
            <a:r>
              <a:rPr lang="en-US" dirty="0" smtClean="0">
                <a:solidFill>
                  <a:srgbClr val="3F51B5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>
                <a:solidFill>
                  <a:srgbClr val="37474F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__</a:t>
            </a:r>
            <a:r>
              <a:rPr lang="en-US" dirty="0"/>
              <a:t>data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F51B5"/>
                </a:solidFill>
              </a:rPr>
              <a:t>function</a:t>
            </a:r>
            <a:r>
              <a:rPr lang="en-US" dirty="0">
                <a:solidFill>
                  <a:srgbClr val="37474F"/>
                </a:solidFill>
              </a:rPr>
              <a:t>()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F51B5"/>
                </a:solidFill>
              </a:rPr>
              <a:t> </a:t>
            </a:r>
            <a:r>
              <a:rPr lang="en-US" dirty="0" smtClean="0">
                <a:solidFill>
                  <a:srgbClr val="3F51B5"/>
                </a:solidFill>
              </a:rPr>
              <a:t>       return</a:t>
            </a:r>
            <a:r>
              <a:rPr lang="en-US" dirty="0" smtClean="0"/>
              <a:t> </a:t>
            </a:r>
            <a:r>
              <a:rPr lang="en-US" dirty="0"/>
              <a:t>data </a:t>
            </a:r>
            <a:endParaRPr lang="en-US" dirty="0" smtClean="0"/>
          </a:p>
          <a:p>
            <a:r>
              <a:rPr lang="en-US" dirty="0">
                <a:solidFill>
                  <a:srgbClr val="3F51B5"/>
                </a:solidFill>
              </a:rPr>
              <a:t> </a:t>
            </a:r>
            <a:r>
              <a:rPr lang="en-US" dirty="0" smtClean="0">
                <a:solidFill>
                  <a:srgbClr val="3F51B5"/>
                </a:solidFill>
              </a:rPr>
              <a:t>   end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37474F"/>
                </a:solidFill>
              </a:rPr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5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95;p14"/>
          <p:cNvSpPr txBox="1"/>
          <p:nvPr/>
        </p:nvSpPr>
        <p:spPr>
          <a:xfrm>
            <a:off x="822960" y="451087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latin typeface="Montserrat"/>
                <a:ea typeface="Montserrat"/>
                <a:cs typeface="Montserrat"/>
                <a:sym typeface="Montserrat"/>
              </a:rPr>
              <a:t>Lua</a:t>
            </a: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часть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5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r>
              <a:rPr lang="en-US" dirty="0" smtClean="0"/>
              <a:t>1</a:t>
            </a:r>
            <a:r>
              <a:rPr lang="ru-RU" dirty="0" smtClean="0"/>
              <a:t>1</a:t>
            </a:r>
            <a:endParaRPr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742831" y="1694378"/>
            <a:ext cx="47063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package</a:t>
            </a:r>
            <a:r>
              <a:rPr lang="en-US" sz="1600" dirty="0">
                <a:solidFill>
                  <a:srgbClr val="37474F"/>
                </a:solidFill>
              </a:rPr>
              <a:t>.</a:t>
            </a:r>
            <a:r>
              <a:rPr lang="en-US" sz="1600" dirty="0"/>
              <a:t>loaded</a:t>
            </a:r>
            <a:r>
              <a:rPr lang="en-US" sz="1600" dirty="0">
                <a:solidFill>
                  <a:srgbClr val="37474F"/>
                </a:solidFill>
              </a:rPr>
              <a:t>[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 err="1">
                <a:solidFill>
                  <a:srgbClr val="388E3C"/>
                </a:solidFill>
              </a:rPr>
              <a:t>uikit.bundle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>
                <a:solidFill>
                  <a:srgbClr val="37474F"/>
                </a:solidFill>
              </a:rPr>
              <a:t>]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3F51B5"/>
                </a:solidFill>
              </a:rPr>
              <a:t>nil</a:t>
            </a:r>
            <a:r>
              <a:rPr lang="en-US" sz="1600" dirty="0"/>
              <a:t> </a:t>
            </a:r>
            <a:endParaRPr lang="en-US" sz="1600" dirty="0" smtClean="0"/>
          </a:p>
          <a:p>
            <a:endParaRPr lang="en-US" sz="1600" dirty="0">
              <a:solidFill>
                <a:srgbClr val="3F51B5"/>
              </a:solidFill>
            </a:endParaRPr>
          </a:p>
          <a:p>
            <a:r>
              <a:rPr lang="en-US" sz="1600" dirty="0" smtClean="0">
                <a:solidFill>
                  <a:srgbClr val="3F51B5"/>
                </a:solidFill>
              </a:rPr>
              <a:t>local</a:t>
            </a:r>
            <a:r>
              <a:rPr lang="en-US" sz="1600" dirty="0" smtClean="0"/>
              <a:t> </a:t>
            </a:r>
            <a:r>
              <a:rPr lang="en-US" sz="1600" dirty="0"/>
              <a:t>bundle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require</a:t>
            </a:r>
            <a:r>
              <a:rPr lang="en-US" sz="1600" dirty="0">
                <a:solidFill>
                  <a:srgbClr val="37474F"/>
                </a:solidFill>
              </a:rPr>
              <a:t>(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 err="1">
                <a:solidFill>
                  <a:srgbClr val="388E3C"/>
                </a:solidFill>
              </a:rPr>
              <a:t>uikit.bundle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>
                <a:solidFill>
                  <a:srgbClr val="37474F"/>
                </a:solidFill>
              </a:rPr>
              <a:t>)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3F51B5"/>
                </a:solidFill>
              </a:rPr>
              <a:t>local</a:t>
            </a:r>
            <a:r>
              <a:rPr lang="en-US" sz="1600" dirty="0" smtClean="0"/>
              <a:t> </a:t>
            </a:r>
            <a:r>
              <a:rPr lang="en-US" sz="1600" dirty="0"/>
              <a:t>front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require</a:t>
            </a:r>
            <a:r>
              <a:rPr lang="en-US" sz="1600" dirty="0">
                <a:solidFill>
                  <a:srgbClr val="37474F"/>
                </a:solidFill>
              </a:rPr>
              <a:t>(</a:t>
            </a:r>
            <a:r>
              <a:rPr lang="en-US" sz="1600" dirty="0">
                <a:solidFill>
                  <a:srgbClr val="388E3C"/>
                </a:solidFill>
              </a:rPr>
              <a:t>'frontend-core'</a:t>
            </a:r>
            <a:r>
              <a:rPr lang="en-US" sz="1600" dirty="0">
                <a:solidFill>
                  <a:srgbClr val="37474F"/>
                </a:solidFill>
              </a:rPr>
              <a:t>)</a:t>
            </a:r>
            <a:r>
              <a:rPr lang="en-US" sz="1600" dirty="0"/>
              <a:t> </a:t>
            </a:r>
            <a:endParaRPr lang="en-US" sz="1600" dirty="0" smtClean="0"/>
          </a:p>
          <a:p>
            <a:endParaRPr lang="en-US" sz="1600" dirty="0">
              <a:solidFill>
                <a:srgbClr val="3F51B5"/>
              </a:solidFill>
            </a:endParaRPr>
          </a:p>
          <a:p>
            <a:r>
              <a:rPr lang="en-US" sz="1600" dirty="0" smtClean="0">
                <a:solidFill>
                  <a:srgbClr val="3F51B5"/>
                </a:solidFill>
              </a:rPr>
              <a:t>local</a:t>
            </a:r>
            <a:r>
              <a:rPr lang="en-US" sz="1600" dirty="0" smtClean="0"/>
              <a:t> VERSION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388E3C"/>
                </a:solidFill>
              </a:rPr>
              <a:t>'scm-1'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3F51B5"/>
                </a:solidFill>
              </a:rPr>
              <a:t>local</a:t>
            </a:r>
            <a:r>
              <a:rPr lang="en-US" sz="1600" dirty="0" smtClean="0"/>
              <a:t> </a:t>
            </a:r>
            <a:r>
              <a:rPr lang="en-US" sz="1600" dirty="0"/>
              <a:t>NAMESPACE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 err="1">
                <a:solidFill>
                  <a:srgbClr val="388E3C"/>
                </a:solidFill>
              </a:rPr>
              <a:t>uikit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/>
              <a:t> </a:t>
            </a:r>
            <a:endParaRPr lang="en-US" sz="1600" dirty="0" smtClean="0"/>
          </a:p>
          <a:p>
            <a:endParaRPr lang="en-US" sz="1600" dirty="0">
              <a:solidFill>
                <a:srgbClr val="3F51B5"/>
              </a:solidFill>
            </a:endParaRPr>
          </a:p>
          <a:p>
            <a:r>
              <a:rPr lang="en-US" sz="1600" dirty="0" smtClean="0">
                <a:solidFill>
                  <a:srgbClr val="3F51B5"/>
                </a:solidFill>
              </a:rPr>
              <a:t>local</a:t>
            </a:r>
            <a:r>
              <a:rPr lang="en-US" sz="1600" dirty="0" smtClean="0"/>
              <a:t> </a:t>
            </a:r>
            <a:r>
              <a:rPr lang="en-US" sz="1600" dirty="0">
                <a:solidFill>
                  <a:srgbClr val="3F51B5"/>
                </a:solidFill>
              </a:rPr>
              <a:t>function</a:t>
            </a:r>
            <a:r>
              <a:rPr lang="en-US" sz="1600" dirty="0"/>
              <a:t> </a:t>
            </a:r>
            <a:r>
              <a:rPr lang="en-US" sz="1600" dirty="0" err="1"/>
              <a:t>init</a:t>
            </a:r>
            <a:r>
              <a:rPr lang="en-US" sz="1600" dirty="0">
                <a:solidFill>
                  <a:srgbClr val="37474F"/>
                </a:solidFill>
              </a:rPr>
              <a:t>()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>
                <a:solidFill>
                  <a:srgbClr val="3F51B5"/>
                </a:solidFill>
              </a:rPr>
              <a:t> </a:t>
            </a:r>
            <a:r>
              <a:rPr lang="en-US" sz="1600" dirty="0" smtClean="0">
                <a:solidFill>
                  <a:srgbClr val="3F51B5"/>
                </a:solidFill>
              </a:rPr>
              <a:t>   if</a:t>
            </a:r>
            <a:r>
              <a:rPr lang="en-US" sz="1600" dirty="0" smtClean="0"/>
              <a:t> </a:t>
            </a:r>
            <a:r>
              <a:rPr lang="en-US" sz="1600" dirty="0"/>
              <a:t>bundle </a:t>
            </a:r>
            <a:r>
              <a:rPr lang="en-US" sz="1600" dirty="0">
                <a:solidFill>
                  <a:srgbClr val="3F51B5"/>
                </a:solidFill>
              </a:rPr>
              <a:t>and</a:t>
            </a:r>
            <a:r>
              <a:rPr lang="en-US" sz="1600" dirty="0"/>
              <a:t> front </a:t>
            </a:r>
            <a:r>
              <a:rPr lang="en-US" sz="1600" dirty="0" smtClean="0">
                <a:solidFill>
                  <a:srgbClr val="3F51B5"/>
                </a:solidFill>
              </a:rPr>
              <a:t>then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   </a:t>
            </a:r>
            <a:r>
              <a:rPr lang="en-US" sz="1600" dirty="0" err="1" smtClean="0"/>
              <a:t>front</a:t>
            </a:r>
            <a:r>
              <a:rPr lang="en-US" sz="1600" dirty="0" err="1" smtClean="0">
                <a:solidFill>
                  <a:srgbClr val="37474F"/>
                </a:solidFill>
              </a:rPr>
              <a:t>.</a:t>
            </a:r>
            <a:r>
              <a:rPr lang="en-US" sz="1600" dirty="0" err="1" smtClean="0"/>
              <a:t>add</a:t>
            </a:r>
            <a:r>
              <a:rPr lang="en-US" sz="1600" dirty="0" smtClean="0">
                <a:solidFill>
                  <a:srgbClr val="37474F"/>
                </a:solidFill>
              </a:rPr>
              <a:t>(</a:t>
            </a:r>
            <a:r>
              <a:rPr lang="en-US" sz="1600" dirty="0" smtClean="0"/>
              <a:t>NAMESPACE</a:t>
            </a:r>
            <a:r>
              <a:rPr lang="en-US" sz="1600" dirty="0">
                <a:solidFill>
                  <a:srgbClr val="37474F"/>
                </a:solidFill>
              </a:rPr>
              <a:t>,</a:t>
            </a:r>
            <a:r>
              <a:rPr lang="en-US" sz="1600" dirty="0"/>
              <a:t> bundle</a:t>
            </a:r>
            <a:r>
              <a:rPr lang="en-US" sz="1600" dirty="0">
                <a:solidFill>
                  <a:srgbClr val="37474F"/>
                </a:solidFill>
              </a:rPr>
              <a:t>)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3F51B5"/>
                </a:solidFill>
              </a:rPr>
              <a:t>    end</a:t>
            </a:r>
            <a:r>
              <a:rPr lang="en-US" sz="1600" dirty="0" smtClean="0"/>
              <a:t> </a:t>
            </a:r>
          </a:p>
          <a:p>
            <a:r>
              <a:rPr lang="en-US" sz="1600" dirty="0" smtClean="0">
                <a:solidFill>
                  <a:srgbClr val="3F51B5"/>
                </a:solidFill>
              </a:rPr>
              <a:t>end</a:t>
            </a:r>
            <a:r>
              <a:rPr lang="en-US" sz="1600" dirty="0" smtClean="0"/>
              <a:t> </a:t>
            </a:r>
          </a:p>
          <a:p>
            <a:endParaRPr lang="en-US" sz="1600" dirty="0">
              <a:solidFill>
                <a:srgbClr val="3F51B5"/>
              </a:solidFill>
            </a:endParaRPr>
          </a:p>
          <a:p>
            <a:r>
              <a:rPr lang="en-US" sz="1600" dirty="0" smtClean="0">
                <a:solidFill>
                  <a:srgbClr val="3F51B5"/>
                </a:solidFill>
              </a:rPr>
              <a:t>return</a:t>
            </a:r>
            <a:r>
              <a:rPr lang="en-US" sz="1600" dirty="0" smtClean="0"/>
              <a:t> </a:t>
            </a:r>
            <a:r>
              <a:rPr lang="en-US" sz="1600" dirty="0">
                <a:solidFill>
                  <a:srgbClr val="37474F"/>
                </a:solidFill>
              </a:rPr>
              <a:t>{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1600" dirty="0" err="1" smtClean="0"/>
              <a:t>init</a:t>
            </a:r>
            <a:r>
              <a:rPr lang="en-US" sz="1600" dirty="0" smtClean="0"/>
              <a:t>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</a:t>
            </a:r>
            <a:r>
              <a:rPr lang="en-US" sz="1600" dirty="0" err="1"/>
              <a:t>init</a:t>
            </a:r>
            <a:r>
              <a:rPr lang="en-US" sz="1600" dirty="0">
                <a:solidFill>
                  <a:srgbClr val="37474F"/>
                </a:solidFill>
              </a:rPr>
              <a:t>,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VERSION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VERSION</a:t>
            </a:r>
            <a:r>
              <a:rPr lang="en-US" sz="1600" dirty="0">
                <a:solidFill>
                  <a:srgbClr val="37474F"/>
                </a:solidFill>
              </a:rPr>
              <a:t>,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37474F"/>
                </a:solidFill>
              </a:rPr>
              <a:t>}</a:t>
            </a:r>
            <a:endParaRPr lang="ru-RU" sz="1600" dirty="0">
              <a:solidFill>
                <a:srgbClr val="6A8759"/>
              </a:solidFill>
              <a:latin typeface="Courier New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2960" y="1233890"/>
            <a:ext cx="819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Регистрация</a:t>
            </a:r>
            <a:r>
              <a:rPr lang="en-US" sz="1600" dirty="0" smtClean="0"/>
              <a:t> </a:t>
            </a:r>
            <a:r>
              <a:rPr lang="ru-RU" sz="1600" dirty="0" smtClean="0"/>
              <a:t>неймспейса для импорта </a:t>
            </a:r>
            <a:r>
              <a:rPr lang="en-US" sz="1600" dirty="0" err="1" smtClean="0"/>
              <a:t>js</a:t>
            </a:r>
            <a:r>
              <a:rPr lang="en-US" sz="1600" dirty="0" smtClean="0"/>
              <a:t> </a:t>
            </a:r>
            <a:r>
              <a:rPr lang="ru-RU" sz="1600" dirty="0" smtClean="0"/>
              <a:t>кода компонента</a:t>
            </a:r>
            <a:r>
              <a:rPr lang="en-US" sz="1600" dirty="0" smtClean="0"/>
              <a:t> </a:t>
            </a:r>
            <a:r>
              <a:rPr lang="ru-RU" sz="1600" dirty="0" smtClean="0"/>
              <a:t>в коде главной страницы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19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Сборка модуля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r>
              <a:rPr lang="en-US" dirty="0" smtClean="0"/>
              <a:t>1</a:t>
            </a:r>
            <a:r>
              <a:rPr lang="ru-RU" dirty="0" smtClean="0"/>
              <a:t>2</a:t>
            </a:r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3909343" y="3275112"/>
            <a:ext cx="37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tarantoolctl rocks make –</a:t>
            </a:r>
            <a:r>
              <a:rPr lang="en-US" sz="1600" dirty="0" err="1"/>
              <a:t>chdir</a:t>
            </a:r>
            <a:r>
              <a:rPr lang="en-US" sz="1600" dirty="0"/>
              <a:t> &lt;folder&gt;</a:t>
            </a:r>
          </a:p>
        </p:txBody>
      </p:sp>
    </p:spTree>
    <p:extLst>
      <p:ext uri="{BB962C8B-B14F-4D97-AF65-F5344CB8AC3E}">
        <p14:creationId xmlns:p14="http://schemas.microsoft.com/office/powerpoint/2010/main" val="203471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Подключение в приложении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r>
              <a:rPr lang="en-US" dirty="0" smtClean="0"/>
              <a:t>1</a:t>
            </a:r>
            <a:r>
              <a:rPr lang="ru-RU" dirty="0" smtClean="0"/>
              <a:t>2</a:t>
            </a:r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4827864" y="3136613"/>
            <a:ext cx="2536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C27B0"/>
                </a:solidFill>
              </a:rPr>
              <a:t>local</a:t>
            </a:r>
            <a:r>
              <a:rPr lang="en-US" sz="1600" dirty="0"/>
              <a:t> </a:t>
            </a:r>
            <a:r>
              <a:rPr lang="en-US" sz="1600" dirty="0" err="1"/>
              <a:t>uikit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37474F"/>
                </a:solidFill>
              </a:rPr>
              <a:t>=</a:t>
            </a:r>
            <a:r>
              <a:rPr lang="en-US" sz="1600" dirty="0"/>
              <a:t> require</a:t>
            </a:r>
            <a:r>
              <a:rPr lang="en-US" sz="1600" dirty="0">
                <a:solidFill>
                  <a:srgbClr val="37474F"/>
                </a:solidFill>
              </a:rPr>
              <a:t>(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 err="1">
                <a:solidFill>
                  <a:srgbClr val="388E3C"/>
                </a:solidFill>
              </a:rPr>
              <a:t>uikit</a:t>
            </a:r>
            <a:r>
              <a:rPr lang="en-US" sz="1600" dirty="0">
                <a:solidFill>
                  <a:srgbClr val="388E3C"/>
                </a:solidFill>
              </a:rPr>
              <a:t>'</a:t>
            </a:r>
            <a:r>
              <a:rPr lang="en-US" sz="1600" dirty="0">
                <a:solidFill>
                  <a:srgbClr val="37474F"/>
                </a:solidFill>
              </a:rPr>
              <a:t>)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err="1" smtClean="0"/>
              <a:t>uikit.init</a:t>
            </a:r>
            <a:r>
              <a:rPr lang="en-US" sz="1600" dirty="0">
                <a:solidFill>
                  <a:srgbClr val="37474F"/>
                </a:solidFill>
              </a:rPr>
              <a:t>()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816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8"/>
          <p:cNvSpPr txBox="1"/>
          <p:nvPr/>
        </p:nvSpPr>
        <p:spPr>
          <a:xfrm>
            <a:off x="2601900" y="2555550"/>
            <a:ext cx="6788285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Спасибо</a:t>
            </a:r>
            <a:r>
              <a:rPr lang="ru-RU" sz="5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!</a:t>
            </a:r>
            <a:endParaRPr sz="53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7" name="Google Shape;37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5034707" y="4362680"/>
            <a:ext cx="2408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Чат </a:t>
            </a:r>
            <a:r>
              <a:rPr lang="en-US" dirty="0">
                <a:solidFill>
                  <a:schemeClr val="bg1"/>
                </a:solidFill>
              </a:rPr>
              <a:t>Telegram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@picodataru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900055" y="3909736"/>
            <a:ext cx="26773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Email: </a:t>
            </a:r>
            <a:r>
              <a:rPr lang="en-US" dirty="0" err="1">
                <a:solidFill>
                  <a:schemeClr val="bg1"/>
                </a:solidFill>
                <a:hlinkClick r:id="rId5"/>
              </a:rPr>
              <a:t>i.kuznetsov@picodata.io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Что делаем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066800"/>
            <a:ext cx="7886700" cy="4718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Необходимое ПО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17585" y="2294626"/>
            <a:ext cx="108271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charset="0"/>
              <a:buChar char="•"/>
            </a:pPr>
            <a:r>
              <a:rPr lang="en-US" sz="2000" dirty="0"/>
              <a:t> </a:t>
            </a:r>
            <a:r>
              <a:rPr lang="en-US" sz="2000" dirty="0" err="1" smtClean="0"/>
              <a:t>Npm</a:t>
            </a:r>
            <a:endParaRPr lang="ru-RU" sz="2000" dirty="0" smtClean="0"/>
          </a:p>
          <a:p>
            <a:pPr marL="457200" indent="-457200">
              <a:lnSpc>
                <a:spcPct val="200000"/>
              </a:lnSpc>
              <a:buFont typeface="Arial" charset="0"/>
              <a:buChar char="•"/>
            </a:pPr>
            <a:r>
              <a:rPr lang="ru-RU" sz="2000" dirty="0" smtClean="0"/>
              <a:t> </a:t>
            </a:r>
            <a:r>
              <a:rPr lang="en-US" sz="2000" dirty="0" smtClean="0"/>
              <a:t>Tarantool</a:t>
            </a:r>
          </a:p>
        </p:txBody>
      </p:sp>
    </p:spTree>
    <p:extLst>
      <p:ext uri="{BB962C8B-B14F-4D97-AF65-F5344CB8AC3E}">
        <p14:creationId xmlns:p14="http://schemas.microsoft.com/office/powerpoint/2010/main" val="165440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Архитектура </a:t>
            </a: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UI </a:t>
            </a: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модуля</a:t>
            </a: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 Cartridge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17585" y="2294626"/>
            <a:ext cx="102793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charset="0"/>
              <a:buChar char="•"/>
            </a:pPr>
            <a:r>
              <a:rPr lang="en-US" sz="2400" dirty="0" smtClean="0"/>
              <a:t>React </a:t>
            </a:r>
            <a:r>
              <a:rPr lang="ru-RU" sz="2400" dirty="0" smtClean="0"/>
              <a:t>приложение с зависимостью от </a:t>
            </a:r>
            <a:r>
              <a:rPr lang="en-US" sz="2400" dirty="0" smtClean="0">
                <a:hlinkClick r:id="rId5"/>
              </a:rPr>
              <a:t>frontend-core</a:t>
            </a:r>
            <a:r>
              <a:rPr lang="ru-RU" sz="2400" dirty="0" smtClean="0"/>
              <a:t> </a:t>
            </a:r>
            <a:r>
              <a:rPr lang="en-US" sz="2400" dirty="0" smtClean="0"/>
              <a:t>(JS </a:t>
            </a:r>
            <a:r>
              <a:rPr lang="ru-RU" sz="2400" dirty="0" smtClean="0"/>
              <a:t>часть)</a:t>
            </a:r>
          </a:p>
          <a:p>
            <a:pPr marL="457200" indent="-457200">
              <a:lnSpc>
                <a:spcPct val="200000"/>
              </a:lnSpc>
              <a:buFont typeface="Arial" charset="0"/>
              <a:buChar char="•"/>
            </a:pPr>
            <a:r>
              <a:rPr lang="ru-RU" sz="2400" dirty="0" smtClean="0"/>
              <a:t>Вспомогательный </a:t>
            </a:r>
            <a:r>
              <a:rPr lang="en-US" sz="2400" dirty="0" err="1" smtClean="0"/>
              <a:t>lua</a:t>
            </a:r>
            <a:r>
              <a:rPr lang="en-US" sz="2400" dirty="0" smtClean="0"/>
              <a:t> </a:t>
            </a:r>
            <a:r>
              <a:rPr lang="ru-RU" sz="2400" dirty="0" smtClean="0"/>
              <a:t>код с регистратором </a:t>
            </a:r>
            <a:r>
              <a:rPr lang="en-US" sz="2400" dirty="0" err="1" smtClean="0"/>
              <a:t>js</a:t>
            </a:r>
            <a:r>
              <a:rPr lang="en-US" sz="2400" dirty="0" smtClean="0"/>
              <a:t> </a:t>
            </a:r>
            <a:r>
              <a:rPr lang="ru-RU" sz="2400" dirty="0" smtClean="0"/>
              <a:t>кода (</a:t>
            </a:r>
            <a:r>
              <a:rPr lang="en-US" sz="2400" dirty="0" smtClean="0"/>
              <a:t>LUA </a:t>
            </a:r>
            <a:r>
              <a:rPr lang="ru-RU" sz="2400" dirty="0" smtClean="0"/>
              <a:t>часть)</a:t>
            </a:r>
            <a:r>
              <a:rPr lang="ru-RU" sz="2400" dirty="0" smtClean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8375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Архитектура </a:t>
            </a: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UI </a:t>
            </a: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модуля</a:t>
            </a: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 Cartridge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41938" y="174673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1" name="Рисунок 10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310" y="1631958"/>
            <a:ext cx="2224290" cy="50284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2960" y="1163416"/>
            <a:ext cx="841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>
                <a:latin typeface="Montserrat"/>
                <a:ea typeface="Montserrat"/>
                <a:cs typeface="Montserrat"/>
                <a:sym typeface="Montserrat"/>
              </a:rPr>
              <a:t>Шаблон для создания UI </a:t>
            </a:r>
            <a:r>
              <a:rPr lang="ru-RU" b="1" dirty="0" smtClean="0">
                <a:latin typeface="Montserrat"/>
                <a:ea typeface="Montserrat"/>
                <a:cs typeface="Montserrat"/>
                <a:sym typeface="Montserrat"/>
              </a:rPr>
              <a:t>модуля</a:t>
            </a:r>
            <a:r>
              <a:rPr lang="en-US" b="1" dirty="0" smtClean="0"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://github.com/kuznetsovin/tarantool-modulekit/tree/cartridge-uikit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12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2960" y="451087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NPM </a:t>
            </a: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команды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41938" y="174673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32415" y="3059668"/>
            <a:ext cx="79271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i="1" dirty="0" err="1">
                <a:solidFill>
                  <a:srgbClr val="FF0000"/>
                </a:solidFill>
              </a:rPr>
              <a:t>npm</a:t>
            </a:r>
            <a:r>
              <a:rPr lang="en-US" i="1" dirty="0">
                <a:solidFill>
                  <a:srgbClr val="FF0000"/>
                </a:solidFill>
              </a:rPr>
              <a:t> run </a:t>
            </a:r>
            <a:r>
              <a:rPr lang="en-US" i="1" dirty="0" smtClean="0">
                <a:solidFill>
                  <a:srgbClr val="FF0000"/>
                </a:solidFill>
              </a:rPr>
              <a:t>start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– </a:t>
            </a:r>
            <a:r>
              <a:rPr lang="ru-RU" dirty="0" smtClean="0"/>
              <a:t>для запуска отладочного веб сервера в процессе разработки приложения</a:t>
            </a:r>
          </a:p>
          <a:p>
            <a:pPr marL="285750" indent="-285750">
              <a:buFont typeface="Arial" charset="0"/>
              <a:buChar char="•"/>
            </a:pPr>
            <a:r>
              <a:rPr lang="en-US" i="1" dirty="0" err="1">
                <a:solidFill>
                  <a:srgbClr val="FF0000"/>
                </a:solidFill>
              </a:rPr>
              <a:t>npm</a:t>
            </a:r>
            <a:r>
              <a:rPr lang="en-US" i="1" dirty="0">
                <a:solidFill>
                  <a:srgbClr val="FF0000"/>
                </a:solidFill>
              </a:rPr>
              <a:t> run </a:t>
            </a:r>
            <a:r>
              <a:rPr lang="en-US" i="1" dirty="0" smtClean="0">
                <a:solidFill>
                  <a:srgbClr val="FF0000"/>
                </a:solidFill>
              </a:rPr>
              <a:t>build</a:t>
            </a:r>
            <a:r>
              <a:rPr lang="ru-RU" dirty="0" smtClean="0"/>
              <a:t> – для сборки </a:t>
            </a:r>
            <a:r>
              <a:rPr lang="en-US" dirty="0" err="1" smtClean="0"/>
              <a:t>js</a:t>
            </a:r>
            <a:r>
              <a:rPr lang="en-US" dirty="0" smtClean="0"/>
              <a:t> bundle </a:t>
            </a:r>
            <a:r>
              <a:rPr lang="ru-RU" dirty="0" smtClean="0"/>
              <a:t>итогового модуля</a:t>
            </a:r>
          </a:p>
          <a:p>
            <a:pPr marL="285750" indent="-285750">
              <a:buFont typeface="Arial" charset="0"/>
              <a:buChar char="•"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134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JS</a:t>
            </a: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 часть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4984" y="1145338"/>
            <a:ext cx="41332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import</a:t>
            </a:r>
            <a:r>
              <a:rPr lang="en-US" sz="1200" dirty="0"/>
              <a:t> * </a:t>
            </a:r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as</a:t>
            </a:r>
            <a:r>
              <a:rPr lang="en-US" sz="1200" dirty="0"/>
              <a:t> React </a:t>
            </a:r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from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'react'</a:t>
            </a:r>
            <a:r>
              <a:rPr lang="en-US" sz="1200" dirty="0"/>
              <a:t>; </a:t>
            </a:r>
            <a:endParaRPr lang="en-US" sz="1200" dirty="0" smtClean="0"/>
          </a:p>
          <a:p>
            <a:r>
              <a:rPr lang="en-US" sz="1200" b="1" dirty="0" smtClean="0">
                <a:solidFill>
                  <a:srgbClr val="333333"/>
                </a:solidFill>
                <a:latin typeface="inherit" charset="0"/>
              </a:rPr>
              <a:t>import</a:t>
            </a:r>
            <a:r>
              <a:rPr lang="en-US" sz="1200" dirty="0" smtClean="0"/>
              <a:t> </a:t>
            </a:r>
            <a:r>
              <a:rPr lang="en-US" sz="1200" dirty="0"/>
              <a:t>{PageSection, Text } </a:t>
            </a:r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from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'@</a:t>
            </a:r>
            <a:r>
              <a:rPr lang="en-US" sz="1200" dirty="0" err="1">
                <a:solidFill>
                  <a:srgbClr val="DD1144"/>
                </a:solidFill>
                <a:latin typeface="inherit" charset="0"/>
              </a:rPr>
              <a:t>tarantool.io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/</a:t>
            </a:r>
            <a:r>
              <a:rPr lang="en-US" sz="1200" dirty="0" err="1">
                <a:solidFill>
                  <a:srgbClr val="DD1144"/>
                </a:solidFill>
                <a:latin typeface="inherit" charset="0"/>
              </a:rPr>
              <a:t>ui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-kit'</a:t>
            </a:r>
            <a:r>
              <a:rPr lang="en-US" sz="1200" dirty="0"/>
              <a:t>; </a:t>
            </a:r>
            <a:endParaRPr lang="en-US" sz="1200" dirty="0" smtClean="0"/>
          </a:p>
          <a:p>
            <a:endParaRPr lang="en-US" sz="1200" b="1" dirty="0">
              <a:solidFill>
                <a:srgbClr val="333333"/>
              </a:solidFill>
              <a:latin typeface="inherit" charset="0"/>
            </a:endParaRPr>
          </a:p>
          <a:p>
            <a:r>
              <a:rPr lang="en-US" sz="1200" b="1" dirty="0" smtClean="0">
                <a:solidFill>
                  <a:srgbClr val="333333"/>
                </a:solidFill>
                <a:latin typeface="inherit" charset="0"/>
              </a:rPr>
              <a:t>const</a:t>
            </a:r>
            <a:r>
              <a:rPr lang="en-US" sz="1200" dirty="0" smtClean="0"/>
              <a:t> </a:t>
            </a:r>
            <a:r>
              <a:rPr lang="en-US" sz="1200" dirty="0"/>
              <a:t>PAGE_NAME = 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'</a:t>
            </a:r>
            <a:r>
              <a:rPr lang="en-US" sz="1200" dirty="0" err="1">
                <a:solidFill>
                  <a:srgbClr val="DD1144"/>
                </a:solidFill>
                <a:latin typeface="inherit" charset="0"/>
              </a:rPr>
              <a:t>hello_world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'</a:t>
            </a:r>
            <a:r>
              <a:rPr lang="en-US" sz="1200" dirty="0"/>
              <a:t> </a:t>
            </a:r>
            <a:endParaRPr lang="en-US" sz="1200" dirty="0" smtClean="0"/>
          </a:p>
          <a:p>
            <a:endParaRPr lang="en-US" sz="1200" b="1" dirty="0">
              <a:solidFill>
                <a:srgbClr val="333333"/>
              </a:solidFill>
              <a:latin typeface="inherit" charset="0"/>
            </a:endParaRPr>
          </a:p>
          <a:p>
            <a:r>
              <a:rPr lang="en-US" sz="1200" b="1" dirty="0" smtClean="0">
                <a:solidFill>
                  <a:srgbClr val="333333"/>
                </a:solidFill>
                <a:latin typeface="inherit" charset="0"/>
              </a:rPr>
              <a:t>class</a:t>
            </a:r>
            <a:r>
              <a:rPr lang="en-US" sz="1200" dirty="0" smtClean="0">
                <a:latin typeface="inherit" charset="0"/>
              </a:rPr>
              <a:t> </a:t>
            </a:r>
            <a:r>
              <a:rPr lang="en-US" sz="1200" b="1" dirty="0">
                <a:solidFill>
                  <a:srgbClr val="445588"/>
                </a:solidFill>
                <a:latin typeface="inherit" charset="0"/>
              </a:rPr>
              <a:t>Hello</a:t>
            </a:r>
            <a:r>
              <a:rPr lang="en-US" sz="1200" dirty="0">
                <a:latin typeface="inherit" charset="0"/>
              </a:rPr>
              <a:t> </a:t>
            </a:r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extends</a:t>
            </a:r>
            <a:r>
              <a:rPr lang="en-US" sz="1200" dirty="0">
                <a:latin typeface="inherit" charset="0"/>
              </a:rPr>
              <a:t> </a:t>
            </a:r>
            <a:r>
              <a:rPr lang="en-US" sz="1200" b="1" dirty="0">
                <a:solidFill>
                  <a:srgbClr val="445588"/>
                </a:solidFill>
                <a:latin typeface="inherit" charset="0"/>
              </a:rPr>
              <a:t>React</a:t>
            </a:r>
            <a:r>
              <a:rPr lang="en-US" sz="1200" dirty="0">
                <a:latin typeface="inherit" charset="0"/>
              </a:rPr>
              <a:t>.</a:t>
            </a:r>
            <a:r>
              <a:rPr lang="en-US" sz="1200" b="1" dirty="0">
                <a:solidFill>
                  <a:srgbClr val="445588"/>
                </a:solidFill>
                <a:latin typeface="inherit" charset="0"/>
              </a:rPr>
              <a:t>PureComponent</a:t>
            </a:r>
            <a:r>
              <a:rPr lang="en-US" sz="1200" dirty="0">
                <a:latin typeface="inherit" charset="0"/>
              </a:rPr>
              <a:t> </a:t>
            </a:r>
            <a:r>
              <a:rPr lang="en-US" sz="1200" dirty="0"/>
              <a:t>{ </a:t>
            </a:r>
            <a:endParaRPr lang="en-US" sz="1200" dirty="0" smtClean="0"/>
          </a:p>
          <a:p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 </a:t>
            </a:r>
            <a:r>
              <a:rPr lang="en-US" sz="1200" b="1" dirty="0" smtClean="0">
                <a:solidFill>
                  <a:srgbClr val="333333"/>
                </a:solidFill>
                <a:latin typeface="inherit" charset="0"/>
              </a:rPr>
              <a:t>   constructor</a:t>
            </a:r>
            <a:r>
              <a:rPr lang="en-US" sz="1200" dirty="0" smtClean="0"/>
              <a:t>(props</a:t>
            </a:r>
            <a:r>
              <a:rPr lang="en-US" sz="1200" dirty="0"/>
              <a:t>) { </a:t>
            </a:r>
            <a:endParaRPr lang="en-US" sz="1200" dirty="0" smtClean="0"/>
          </a:p>
          <a:p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 </a:t>
            </a:r>
            <a:r>
              <a:rPr lang="en-US" sz="1200" b="1" dirty="0" smtClean="0">
                <a:solidFill>
                  <a:srgbClr val="333333"/>
                </a:solidFill>
                <a:latin typeface="inherit" charset="0"/>
              </a:rPr>
              <a:t>       super</a:t>
            </a:r>
            <a:r>
              <a:rPr lang="en-US" sz="1200" dirty="0" smtClean="0"/>
              <a:t>(props</a:t>
            </a:r>
            <a:r>
              <a:rPr lang="en-US" sz="1200" dirty="0"/>
              <a:t>); 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}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render</a:t>
            </a:r>
            <a:r>
              <a:rPr lang="en-US" sz="1200" dirty="0"/>
              <a:t>() { </a:t>
            </a:r>
            <a:endParaRPr lang="en-US" sz="1200" dirty="0" smtClean="0"/>
          </a:p>
          <a:p>
            <a:r>
              <a:rPr lang="en-US" sz="1200" b="1" dirty="0">
                <a:solidFill>
                  <a:srgbClr val="333333"/>
                </a:solidFill>
                <a:latin typeface="inherit" charset="0"/>
              </a:rPr>
              <a:t> </a:t>
            </a:r>
            <a:r>
              <a:rPr lang="en-US" sz="1200" b="1" dirty="0" smtClean="0">
                <a:solidFill>
                  <a:srgbClr val="333333"/>
                </a:solidFill>
                <a:latin typeface="inherit" charset="0"/>
              </a:rPr>
              <a:t>       return</a:t>
            </a:r>
            <a:r>
              <a:rPr lang="en-US" sz="1200" dirty="0" smtClean="0"/>
              <a:t> </a:t>
            </a:r>
            <a:r>
              <a:rPr lang="en-US" sz="1200" dirty="0"/>
              <a:t>( </a:t>
            </a:r>
            <a:endParaRPr lang="en-US" sz="1200" dirty="0" smtClean="0"/>
          </a:p>
          <a:p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 </a:t>
            </a:r>
            <a:r>
              <a:rPr lang="en-US" sz="1200" dirty="0" smtClean="0">
                <a:solidFill>
                  <a:srgbClr val="000080"/>
                </a:solidFill>
                <a:latin typeface="inherit" charset="0"/>
              </a:rPr>
              <a:t>             &lt;</a:t>
            </a:r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PageSection&gt;</a:t>
            </a:r>
            <a:r>
              <a:rPr lang="en-US" sz="1200" dirty="0">
                <a:latin typeface="inherit" charset="0"/>
              </a:rPr>
              <a:t> </a:t>
            </a:r>
            <a:endParaRPr lang="en-US" sz="1200" dirty="0" smtClean="0">
              <a:latin typeface="inherit" charset="0"/>
            </a:endParaRPr>
          </a:p>
          <a:p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 </a:t>
            </a:r>
            <a:r>
              <a:rPr lang="en-US" sz="1200" dirty="0" smtClean="0">
                <a:solidFill>
                  <a:srgbClr val="000080"/>
                </a:solidFill>
                <a:latin typeface="inherit" charset="0"/>
              </a:rPr>
              <a:t>                  &lt;</a:t>
            </a:r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Text </a:t>
            </a:r>
            <a:r>
              <a:rPr lang="en-US" sz="1200" dirty="0">
                <a:solidFill>
                  <a:srgbClr val="008080"/>
                </a:solidFill>
                <a:latin typeface="inherit" charset="0"/>
              </a:rPr>
              <a:t>variant</a:t>
            </a:r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=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"h1"</a:t>
            </a:r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&gt;</a:t>
            </a:r>
            <a:r>
              <a:rPr lang="en-US" sz="1200" dirty="0">
                <a:latin typeface="inherit" charset="0"/>
              </a:rPr>
              <a:t>Hello world</a:t>
            </a:r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&lt;/Text&gt;</a:t>
            </a:r>
            <a:r>
              <a:rPr lang="en-US" sz="1200" dirty="0">
                <a:latin typeface="inherit" charset="0"/>
              </a:rPr>
              <a:t> </a:t>
            </a:r>
            <a:endParaRPr lang="en-US" sz="1200" dirty="0" smtClean="0">
              <a:latin typeface="inherit" charset="0"/>
            </a:endParaRPr>
          </a:p>
          <a:p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 </a:t>
            </a:r>
            <a:r>
              <a:rPr lang="en-US" sz="1200" dirty="0" smtClean="0">
                <a:solidFill>
                  <a:srgbClr val="000080"/>
                </a:solidFill>
                <a:latin typeface="inherit" charset="0"/>
              </a:rPr>
              <a:t>             &lt;/</a:t>
            </a:r>
            <a:r>
              <a:rPr lang="en-US" sz="1200" dirty="0">
                <a:solidFill>
                  <a:srgbClr val="000080"/>
                </a:solidFill>
                <a:latin typeface="inherit" charset="0"/>
              </a:rPr>
              <a:t>PageSection&gt;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    );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} </a:t>
            </a:r>
          </a:p>
          <a:p>
            <a:r>
              <a:rPr lang="en-US" sz="1200" dirty="0" smtClean="0"/>
              <a:t>} </a:t>
            </a:r>
          </a:p>
          <a:p>
            <a:endParaRPr lang="en-US" sz="1200" dirty="0">
              <a:solidFill>
                <a:srgbClr val="0086B3"/>
              </a:solidFill>
              <a:latin typeface="inherit" charset="0"/>
            </a:endParaRPr>
          </a:p>
          <a:p>
            <a:r>
              <a:rPr lang="en-US" sz="1200" dirty="0" smtClean="0">
                <a:solidFill>
                  <a:srgbClr val="0086B3"/>
                </a:solidFill>
                <a:latin typeface="inherit" charset="0"/>
              </a:rPr>
              <a:t>window</a:t>
            </a:r>
            <a:r>
              <a:rPr lang="en-US" sz="1200" dirty="0" smtClean="0"/>
              <a:t>.tarantool_enterprise_core.registerModule</a:t>
            </a:r>
            <a:r>
              <a:rPr lang="en-US" sz="1200" dirty="0"/>
              <a:t>( 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PAGE_NAME</a:t>
            </a:r>
            <a:r>
              <a:rPr lang="en-US" sz="1200" dirty="0"/>
              <a:t>, 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[{ </a:t>
            </a:r>
            <a:r>
              <a:rPr lang="en-US" sz="1200" dirty="0"/>
              <a:t>label: 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'Hello world'</a:t>
            </a:r>
            <a:r>
              <a:rPr lang="en-US" sz="1200" dirty="0"/>
              <a:t>, path: 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`/</a:t>
            </a:r>
            <a:r>
              <a:rPr lang="en-US" sz="1200" dirty="0">
                <a:solidFill>
                  <a:srgbClr val="333333"/>
                </a:solidFill>
                <a:latin typeface="inherit" charset="0"/>
              </a:rPr>
              <a:t>${PAGE_NAME}</a:t>
            </a:r>
            <a:r>
              <a:rPr lang="en-US" sz="1200" dirty="0">
                <a:solidFill>
                  <a:srgbClr val="DD1144"/>
                </a:solidFill>
                <a:latin typeface="inherit" charset="0"/>
              </a:rPr>
              <a:t>`</a:t>
            </a:r>
            <a:r>
              <a:rPr lang="en-US" sz="1200" dirty="0"/>
              <a:t>}], 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Hello </a:t>
            </a:r>
          </a:p>
          <a:p>
            <a:r>
              <a:rPr lang="en-US" sz="1200" dirty="0" smtClean="0"/>
              <a:t>);</a:t>
            </a:r>
          </a:p>
          <a:p>
            <a:endParaRPr lang="en-US" sz="1200" dirty="0"/>
          </a:p>
          <a:p>
            <a:r>
              <a:rPr lang="en-US" sz="1200" dirty="0">
                <a:solidFill>
                  <a:srgbClr val="0086B3"/>
                </a:solidFill>
                <a:latin typeface="inherit" charset="0"/>
              </a:rPr>
              <a:t>window</a:t>
            </a:r>
            <a:r>
              <a:rPr lang="en-US" sz="1200" dirty="0"/>
              <a:t>.tarantool_enterprise_core.install();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486401" y="2610995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 </a:t>
            </a:r>
            <a:r>
              <a:rPr lang="ru-RU" dirty="0"/>
              <a:t>компонент </a:t>
            </a:r>
            <a:r>
              <a:rPr lang="ru-RU" dirty="0" smtClean="0"/>
              <a:t>формы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04338" y="5646314"/>
            <a:ext cx="3036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</a:lstStyle>
          <a:p>
            <a:r>
              <a:rPr lang="ru-RU" dirty="0"/>
              <a:t>Перерисовка </a:t>
            </a:r>
            <a:r>
              <a:rPr lang="en-US" dirty="0"/>
              <a:t>UI c</a:t>
            </a:r>
            <a:r>
              <a:rPr lang="ru-RU" dirty="0"/>
              <a:t> новым модулем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4338" y="4824065"/>
            <a:ext cx="3599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Регистрация </a:t>
            </a:r>
            <a:r>
              <a:rPr lang="en-US" dirty="0"/>
              <a:t>React </a:t>
            </a:r>
            <a:r>
              <a:rPr lang="ru-RU" dirty="0"/>
              <a:t>компонента в ядре </a:t>
            </a:r>
            <a:r>
              <a:rPr lang="en-US" dirty="0" smtClean="0"/>
              <a:t>UI</a:t>
            </a:r>
            <a:endParaRPr lang="ru-RU" dirty="0"/>
          </a:p>
        </p:txBody>
      </p:sp>
      <p:sp>
        <p:nvSpPr>
          <p:cNvPr id="9" name="Закрывающая фигурная скобка 8"/>
          <p:cNvSpPr/>
          <p:nvPr/>
        </p:nvSpPr>
        <p:spPr>
          <a:xfrm>
            <a:off x="5005755" y="1145338"/>
            <a:ext cx="480646" cy="3239093"/>
          </a:xfrm>
          <a:prstGeom prst="rightBrace">
            <a:avLst>
              <a:gd name="adj1" fmla="val 8333"/>
              <a:gd name="adj2" fmla="val 503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крывающая фигурная скобка 12"/>
          <p:cNvSpPr/>
          <p:nvPr/>
        </p:nvSpPr>
        <p:spPr>
          <a:xfrm>
            <a:off x="5040924" y="4577725"/>
            <a:ext cx="363415" cy="8355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крывающая фигурная скобка 14"/>
          <p:cNvSpPr/>
          <p:nvPr/>
        </p:nvSpPr>
        <p:spPr>
          <a:xfrm>
            <a:off x="5040923" y="5646314"/>
            <a:ext cx="363415" cy="30629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2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Сборка </a:t>
            </a:r>
            <a:r>
              <a:rPr lang="en-US" sz="3600" b="1" dirty="0" smtClean="0">
                <a:latin typeface="Montserrat"/>
                <a:ea typeface="Montserrat"/>
                <a:cs typeface="Montserrat"/>
                <a:sym typeface="Montserrat"/>
              </a:rPr>
              <a:t>JS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части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r>
              <a:rPr lang="ru-RU" smtClean="0"/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99048" y="3113529"/>
            <a:ext cx="468910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tarantoolctl</a:t>
            </a:r>
            <a:r>
              <a:rPr lang="en-US" dirty="0"/>
              <a:t> rocks install frontend-core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tarantool</a:t>
            </a:r>
            <a:r>
              <a:rPr lang="en-US" dirty="0" smtClean="0"/>
              <a:t> </a:t>
            </a:r>
            <a:r>
              <a:rPr lang="en-US" dirty="0">
                <a:latin typeface="inherit" charset="0"/>
              </a:rPr>
              <a:t>-l</a:t>
            </a:r>
            <a:r>
              <a:rPr lang="en-US" dirty="0"/>
              <a:t> pack-front - build/</a:t>
            </a:r>
            <a:r>
              <a:rPr lang="en-US" dirty="0" err="1"/>
              <a:t>bundle.json</a:t>
            </a:r>
            <a:r>
              <a:rPr lang="en-US" dirty="0"/>
              <a:t> build/</a:t>
            </a:r>
            <a:r>
              <a:rPr lang="en-US" dirty="0" err="1"/>
              <a:t>bundle.lua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3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5;p14"/>
          <p:cNvSpPr txBox="1"/>
          <p:nvPr/>
        </p:nvSpPr>
        <p:spPr>
          <a:xfrm>
            <a:off x="822960" y="448056"/>
            <a:ext cx="731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latin typeface="Montserrat"/>
                <a:ea typeface="Montserrat"/>
                <a:cs typeface="Montserrat"/>
                <a:sym typeface="Montserrat"/>
              </a:rPr>
              <a:t>С</a:t>
            </a: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борка </a:t>
            </a:r>
            <a:r>
              <a:rPr lang="en-US" sz="3600" b="1" dirty="0" err="1" smtClean="0">
                <a:latin typeface="Montserrat"/>
                <a:ea typeface="Montserrat"/>
                <a:cs typeface="Montserrat"/>
                <a:sym typeface="Montserrat"/>
              </a:rPr>
              <a:t>js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части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с </a:t>
            </a:r>
            <a:r>
              <a:rPr lang="en-US" sz="3600" b="1" i="0" u="none" strike="noStrike" cap="none" dirty="0" err="1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webpack</a:t>
            </a:r>
            <a:r>
              <a:rPr lang="ru-RU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plugin</a:t>
            </a:r>
            <a:endParaRPr sz="36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" name="Google Shape;9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4026" y="564682"/>
            <a:ext cx="179070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3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r>
              <a:rPr lang="ru-RU" dirty="0"/>
              <a:t>9</a:t>
            </a:r>
            <a:endParaRPr dirty="0"/>
          </a:p>
        </p:txBody>
      </p:sp>
      <p:sp>
        <p:nvSpPr>
          <p:cNvPr id="9" name="TextBox 8"/>
          <p:cNvSpPr txBox="1"/>
          <p:nvPr/>
        </p:nvSpPr>
        <p:spPr>
          <a:xfrm>
            <a:off x="3019245" y="301924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60634" y="18288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661138" y="403273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348154" y="39624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08738" y="2413338"/>
            <a:ext cx="72923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3F51B5"/>
                </a:solidFill>
              </a:rPr>
              <a:t>const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{</a:t>
            </a:r>
            <a:r>
              <a:rPr lang="en-US" dirty="0"/>
              <a:t> </a:t>
            </a:r>
            <a:r>
              <a:rPr lang="en-US" dirty="0" err="1"/>
              <a:t>LuaBundleWebpackPlugin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}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require</a:t>
            </a:r>
            <a:r>
              <a:rPr lang="en-US" dirty="0">
                <a:solidFill>
                  <a:srgbClr val="37474F"/>
                </a:solidFill>
              </a:rPr>
              <a:t>(</a:t>
            </a:r>
            <a:r>
              <a:rPr lang="en-US" dirty="0">
                <a:solidFill>
                  <a:srgbClr val="388E3C"/>
                </a:solidFill>
              </a:rPr>
              <a:t>'@</a:t>
            </a:r>
            <a:r>
              <a:rPr lang="en-US" dirty="0" err="1">
                <a:solidFill>
                  <a:srgbClr val="388E3C"/>
                </a:solidFill>
              </a:rPr>
              <a:t>tarantool.io</a:t>
            </a:r>
            <a:r>
              <a:rPr lang="en-US" dirty="0">
                <a:solidFill>
                  <a:srgbClr val="388E3C"/>
                </a:solidFill>
              </a:rPr>
              <a:t>/</a:t>
            </a:r>
            <a:r>
              <a:rPr lang="en-US" dirty="0" err="1">
                <a:solidFill>
                  <a:srgbClr val="388E3C"/>
                </a:solidFill>
              </a:rPr>
              <a:t>lua</a:t>
            </a:r>
            <a:r>
              <a:rPr lang="en-US" dirty="0">
                <a:solidFill>
                  <a:srgbClr val="388E3C"/>
                </a:solidFill>
              </a:rPr>
              <a:t>-bundler-</a:t>
            </a:r>
            <a:r>
              <a:rPr lang="en-US" dirty="0" err="1">
                <a:solidFill>
                  <a:srgbClr val="388E3C"/>
                </a:solidFill>
              </a:rPr>
              <a:t>webpack</a:t>
            </a:r>
            <a:r>
              <a:rPr lang="en-US" dirty="0">
                <a:solidFill>
                  <a:srgbClr val="388E3C"/>
                </a:solidFill>
              </a:rPr>
              <a:t>-plugin'</a:t>
            </a:r>
            <a:r>
              <a:rPr lang="en-US" dirty="0">
                <a:solidFill>
                  <a:srgbClr val="37474F"/>
                </a:solidFill>
              </a:rPr>
              <a:t>)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module</a:t>
            </a:r>
            <a:r>
              <a:rPr lang="en-US" dirty="0" err="1" smtClean="0">
                <a:solidFill>
                  <a:srgbClr val="37474F"/>
                </a:solidFill>
              </a:rPr>
              <a:t>.</a:t>
            </a:r>
            <a:r>
              <a:rPr lang="en-US" dirty="0" err="1" smtClean="0"/>
              <a:t>exports</a:t>
            </a:r>
            <a:r>
              <a:rPr lang="en-US" dirty="0" smtClean="0"/>
              <a:t> </a:t>
            </a:r>
            <a:r>
              <a:rPr lang="en-US" dirty="0">
                <a:solidFill>
                  <a:srgbClr val="37474F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… </a:t>
            </a:r>
          </a:p>
          <a:p>
            <a:r>
              <a:rPr lang="en-US" dirty="0">
                <a:solidFill>
                  <a:srgbClr val="3F51B5"/>
                </a:solidFill>
              </a:rPr>
              <a:t> </a:t>
            </a:r>
            <a:r>
              <a:rPr lang="en-US" dirty="0" smtClean="0">
                <a:solidFill>
                  <a:srgbClr val="3F51B5"/>
                </a:solidFill>
              </a:rPr>
              <a:t>   plugins</a:t>
            </a:r>
            <a:r>
              <a:rPr lang="en-US" dirty="0">
                <a:solidFill>
                  <a:srgbClr val="37474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[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… </a:t>
            </a:r>
          </a:p>
          <a:p>
            <a:r>
              <a:rPr lang="en-US" dirty="0">
                <a:solidFill>
                  <a:srgbClr val="3F51B5"/>
                </a:solidFill>
              </a:rPr>
              <a:t> </a:t>
            </a:r>
            <a:r>
              <a:rPr lang="en-US" dirty="0" smtClean="0">
                <a:solidFill>
                  <a:srgbClr val="3F51B5"/>
                </a:solidFill>
              </a:rPr>
              <a:t>        new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9C27B0"/>
                </a:solidFill>
              </a:rPr>
              <a:t>LuaBundleWebpackPlugin</a:t>
            </a:r>
            <a:r>
              <a:rPr lang="en-US" dirty="0">
                <a:solidFill>
                  <a:srgbClr val="37474F"/>
                </a:solidFill>
              </a:rPr>
              <a:t>({</a:t>
            </a:r>
            <a:r>
              <a:rPr lang="en-US" dirty="0"/>
              <a:t> </a:t>
            </a:r>
            <a:r>
              <a:rPr lang="en-US" dirty="0">
                <a:solidFill>
                  <a:srgbClr val="3F51B5"/>
                </a:solidFill>
              </a:rPr>
              <a:t>namespace</a:t>
            </a:r>
            <a:r>
              <a:rPr lang="en-US" dirty="0">
                <a:solidFill>
                  <a:srgbClr val="37474F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moduleConfig</a:t>
            </a:r>
            <a:r>
              <a:rPr lang="en-US" dirty="0" err="1">
                <a:solidFill>
                  <a:srgbClr val="37474F"/>
                </a:solidFill>
              </a:rPr>
              <a:t>.</a:t>
            </a:r>
            <a:r>
              <a:rPr lang="en-US" dirty="0" err="1"/>
              <a:t>namespace</a:t>
            </a:r>
            <a:r>
              <a:rPr lang="en-US" dirty="0"/>
              <a:t> </a:t>
            </a:r>
            <a:r>
              <a:rPr lang="en-US" dirty="0">
                <a:solidFill>
                  <a:srgbClr val="37474F"/>
                </a:solidFill>
              </a:rPr>
              <a:t>}),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37474F"/>
                </a:solidFill>
              </a:rPr>
              <a:t> </a:t>
            </a:r>
            <a:r>
              <a:rPr lang="en-US" dirty="0" smtClean="0">
                <a:solidFill>
                  <a:srgbClr val="37474F"/>
                </a:solidFill>
              </a:rPr>
              <a:t>   ]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37474F"/>
                </a:solidFill>
              </a:rPr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1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467</Words>
  <Application>Microsoft Macintosh PowerPoint</Application>
  <PresentationFormat>Широкоэкранный</PresentationFormat>
  <Paragraphs>119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Courier New</vt:lpstr>
      <vt:lpstr>inherit</vt:lpstr>
      <vt:lpstr>Montserrat</vt:lpstr>
      <vt:lpstr>Arial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igor_n_kuznetsov</cp:lastModifiedBy>
  <cp:revision>76</cp:revision>
  <dcterms:modified xsi:type="dcterms:W3CDTF">2022-09-01T13:42:07Z</dcterms:modified>
</cp:coreProperties>
</file>